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2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25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7D64D-A47C-439F-BA9C-85775974946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B935F-80BF-4C76-9A57-918D375574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89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the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B935F-80BF-4C76-9A57-918D375574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6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86B58-0CF2-5B5E-077D-51AB42A00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F7D71B-99AA-A33E-2C61-65F44392C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A3188B-9BE2-97F3-CD14-878779BCC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slide.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39516-135E-040E-9893-E93CC3F736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B935F-80BF-4C76-9A57-918D375574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5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B935F-80BF-4C76-9A57-918D375574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3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B935F-80BF-4C76-9A57-918D375574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E2893-5A51-4BE5-A9EF-F373D2FD8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FC1B8-55C0-4861-9BEA-A2540E7E8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71217-EDCF-4620-8392-36D50B4D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6CC29-1F97-4642-A169-A94EF584A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9723D-773E-4031-953D-C28B6117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25B2CA-DEF4-44FC-A914-75975CC863A0}"/>
              </a:ext>
            </a:extLst>
          </p:cNvPr>
          <p:cNvSpPr/>
          <p:nvPr userDrawn="1"/>
        </p:nvSpPr>
        <p:spPr>
          <a:xfrm>
            <a:off x="195532" y="132273"/>
            <a:ext cx="2407557" cy="115821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5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8FC8E-8956-49FD-A4E0-7C2175C4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E5D52-E2BA-4B17-8279-910C26A1BA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FB723-D83D-409C-AD11-BCE3DA11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5BE3A-FA08-4C00-88BB-5B7963F69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730C9-96D2-4B3F-88BD-14315F84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711C1B-B90D-42BF-A58F-B63DAE637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EB49CF-7798-402C-8906-6015C1360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A111E-1786-422B-808F-3D0E0131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CED4B-7A11-4582-A571-EB493296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AA911-326C-45C3-BEA0-84DE388D2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0445F-53EE-4FB5-9F54-D083A4453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E6FAB-B311-436A-BE05-C0CE7161C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B3CFE-3B28-45F6-8D72-4F8FEABBE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ED322-5241-4F0B-B927-DDC2568A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FB9B5-14F5-4F96-B15F-FDB793382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004730-0232-483E-AB0E-D0A896176318}"/>
              </a:ext>
            </a:extLst>
          </p:cNvPr>
          <p:cNvSpPr/>
          <p:nvPr userDrawn="1"/>
        </p:nvSpPr>
        <p:spPr>
          <a:xfrm>
            <a:off x="195532" y="132273"/>
            <a:ext cx="2407557" cy="1158212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9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E117-F772-44F4-8A35-BEB1C262B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669D6-5F2C-47D6-BF5B-34E950E6E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69442-9ACB-4749-A31A-A92EF7CD5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F0DAA-1B5E-4C7C-A61E-CA4910BC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0AC3E-0239-416B-9E6A-E606D68B5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1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FF537-0533-4C22-A080-E6A761ED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EBE01-D52B-421B-8C87-6AF1B9716B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D0370-7FE1-4D10-BE3B-8238680DD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A4360-D423-4AF8-9F0A-B952D4686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BA607-00BB-45E9-B03F-0978591F0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78D15-FFED-40F1-8210-C565D1B5D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5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A4A5F-C357-46C3-B869-E7E8DF523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C14A97-AF63-4958-AFCA-667A38F23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13EC7-26FB-4ACC-95C9-06EDA8C40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68E44-1794-4686-934B-7F70EA381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F0B6B-70D4-4533-B59E-C9197EEA3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6531C9-EE9E-45A8-91DA-5FC69D15F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31D55-7DDE-40AF-B6FF-160CB96AD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2EC6A-6E9E-4401-AA64-175D1C77E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0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5A5CB-A2F5-4E25-ADBA-2F76ED04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B3E80-DB21-4722-A21C-551E4DBF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11D158-0E22-4EDB-84E7-C5C86683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B86CDE-C3D6-4880-B85C-9543421E4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5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FA2CCE-6271-42E0-A769-56A2723D1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15FEB-E790-4542-84A0-B33E8E2B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0B53B9-CEB3-4915-A74E-C200AE5A3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5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901F6-6248-4A0A-A9AB-509D35531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E284-E7FC-44ED-8D3A-F835504A8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CA985-630B-482F-8BC3-038214102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E036C-4202-42E1-A4F6-40C414260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A9163-75A9-4C17-B96C-814388448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EB552-61F2-4A4C-B162-D300C13B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0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F9EB2-89DA-44C1-9D8E-89FDB642E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6C632-0A89-4579-9B92-FA30B97E7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FF254-2E23-4C92-8505-F470D62A4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3E5E-4D0B-4357-89F3-48B27FE0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E2B8FE-3881-43EB-A6FD-D8F24D209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E3B41-3015-4CD0-8960-FDDE13732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BD3C40-1399-474A-9C92-C223259EC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CA508-C89C-4207-89C5-1DBF57097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A3C10-123A-4569-8BF5-4A88A3972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951AA-B5AF-498B-A3AD-CE8ECFDD74B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8258D-6A15-4B7A-8F50-B32B654DA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CF4EB-341D-4FDA-A858-9E8A03A2F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DA80-5579-450B-9F7F-48D5A5C26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4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A0FB-A10B-4803-8BA2-9F201CCB40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ROLLOVER/TRANSFERS </a:t>
            </a:r>
            <a:br>
              <a:rPr lang="en-US" dirty="0"/>
            </a:br>
            <a:r>
              <a:rPr lang="en-US" dirty="0"/>
              <a:t>from </a:t>
            </a:r>
            <a:br>
              <a:rPr lang="en-US" dirty="0"/>
            </a:br>
            <a:r>
              <a:rPr lang="en-US" dirty="0"/>
              <a:t>American Funds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05616-B9B9-AB5D-DB8B-419F6C43D4D3}"/>
              </a:ext>
            </a:extLst>
          </p:cNvPr>
          <p:cNvSpPr txBox="1"/>
          <p:nvPr/>
        </p:nvSpPr>
        <p:spPr>
          <a:xfrm>
            <a:off x="409575" y="5419725"/>
            <a:ext cx="7600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American Funds:</a:t>
            </a:r>
            <a:r>
              <a:rPr lang="en-US" sz="1600" i="1" dirty="0"/>
              <a:t> Customers invested in American Funds within their employer 401(k) plan, SEP or SIMPLE IRA, may be eligible to roll over their assets to State Farm/Pershing at NAV. </a:t>
            </a:r>
          </a:p>
        </p:txBody>
      </p:sp>
    </p:spTree>
    <p:extLst>
      <p:ext uri="{BB962C8B-B14F-4D97-AF65-F5344CB8AC3E}">
        <p14:creationId xmlns:p14="http://schemas.microsoft.com/office/powerpoint/2010/main" val="3941039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912510-30D5-CD3F-53CF-BCC454C6A714}"/>
              </a:ext>
            </a:extLst>
          </p:cNvPr>
          <p:cNvSpPr txBox="1"/>
          <p:nvPr/>
        </p:nvSpPr>
        <p:spPr>
          <a:xfrm>
            <a:off x="2105025" y="1628775"/>
            <a:ext cx="692467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Rollovers from Qualified Retirement Plans can be eligible for NAV pricing.</a:t>
            </a:r>
          </a:p>
          <a:p>
            <a:endParaRPr lang="en-US" dirty="0"/>
          </a:p>
          <a:p>
            <a:r>
              <a:rPr lang="en-US" sz="2000" dirty="0"/>
              <a:t>1.) Your customer must first establish a Traditional IRA account with American Funds Capital Bank &amp; Trust (CB&amp;T)</a:t>
            </a:r>
          </a:p>
          <a:p>
            <a:endParaRPr lang="en-US" sz="2000" dirty="0"/>
          </a:p>
          <a:p>
            <a:r>
              <a:rPr lang="en-US" sz="2000" dirty="0"/>
              <a:t>2.) To establish the CB&amp;T account, the customer will need to contact the American Funds sales desk at (800)421-4225</a:t>
            </a:r>
          </a:p>
          <a:p>
            <a:r>
              <a:rPr lang="en-US" sz="1500" i="1" dirty="0"/>
              <a:t>*</a:t>
            </a:r>
            <a:r>
              <a:rPr lang="en-US" sz="1500" b="1" i="1" dirty="0"/>
              <a:t>The best approach is a conference call with the customer and American Funds to ensure the request is completed correctly.</a:t>
            </a:r>
          </a:p>
          <a:p>
            <a:endParaRPr lang="en-US" sz="2000" dirty="0"/>
          </a:p>
          <a:p>
            <a:r>
              <a:rPr lang="en-US" sz="2000" dirty="0"/>
              <a:t>3.) Request the TRAD IRA application and direct rollover form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87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AB4E9-C538-02BB-0B3A-A28F4151A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95021A-C8CA-3516-03FA-6D15732AA5B2}"/>
              </a:ext>
            </a:extLst>
          </p:cNvPr>
          <p:cNvSpPr txBox="1"/>
          <p:nvPr/>
        </p:nvSpPr>
        <p:spPr>
          <a:xfrm>
            <a:off x="1295400" y="1924050"/>
            <a:ext cx="94869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Direct rollover checks to CB&amp;T must be made payable to American Funds, or Capital Group, FBO/customer name and mailed to the address below:</a:t>
            </a:r>
          </a:p>
          <a:p>
            <a:pPr algn="ctr"/>
            <a:r>
              <a:rPr lang="en-US" sz="2400" b="1" dirty="0"/>
              <a:t>American Funds (Indiana)</a:t>
            </a:r>
          </a:p>
          <a:p>
            <a:pPr algn="ctr"/>
            <a:r>
              <a:rPr lang="en-US" sz="2400" b="1" dirty="0"/>
              <a:t>P.O. Box 6040</a:t>
            </a:r>
          </a:p>
          <a:p>
            <a:pPr algn="ctr"/>
            <a:r>
              <a:rPr lang="en-US" sz="2400" b="1" dirty="0"/>
              <a:t>Indianapolis, IN 46206-6040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1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1C03C3-A9DC-E18A-700F-013FDB7932DB}"/>
              </a:ext>
            </a:extLst>
          </p:cNvPr>
          <p:cNvSpPr txBox="1"/>
          <p:nvPr/>
        </p:nvSpPr>
        <p:spPr>
          <a:xfrm>
            <a:off x="1295400" y="1924050"/>
            <a:ext cx="94869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After the TRAD IRA is opened at American Funds Capital Bank &amp; Trust (CB&amp;T)</a:t>
            </a:r>
          </a:p>
          <a:p>
            <a:pPr algn="ctr"/>
            <a:endParaRPr lang="en-US" sz="2400" dirty="0"/>
          </a:p>
          <a:p>
            <a:r>
              <a:rPr lang="en-US" sz="2000" dirty="0"/>
              <a:t>1.) Submit a Transfer/Rollover service request to transfer the funds in-kind to IRA with Pershing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4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03FEA2-9004-9721-4FB1-4AF693C2A659}"/>
              </a:ext>
            </a:extLst>
          </p:cNvPr>
          <p:cNvSpPr txBox="1"/>
          <p:nvPr/>
        </p:nvSpPr>
        <p:spPr>
          <a:xfrm>
            <a:off x="1114425" y="1733550"/>
            <a:ext cx="9829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Please Note: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The customer DOES need to do the rollover into an IRA at American Funds FIRST to convert R shares to A shares then we can transfer in-kind to Pershing.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American Funds will NOT honor NAV on the purchase because it’s a different share class in the 401k.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 If funds exist in the QRP that are not American Funds, a partial rollover to CB&amp;T is needed for the American Funds portion only.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/>
              <a:t>Holdings that are not American Funds should not be rolled over into the CB&amp;T account.</a:t>
            </a:r>
          </a:p>
        </p:txBody>
      </p:sp>
    </p:spTree>
    <p:extLst>
      <p:ext uri="{BB962C8B-B14F-4D97-AF65-F5344CB8AC3E}">
        <p14:creationId xmlns:p14="http://schemas.microsoft.com/office/powerpoint/2010/main" val="677969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332</Words>
  <Application>Microsoft Office PowerPoint</Application>
  <PresentationFormat>Widescreen</PresentationFormat>
  <Paragraphs>34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ROLLOVER/TRANSFERS  from  American Funds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Christy</dc:creator>
  <cp:lastModifiedBy>Ryan christy</cp:lastModifiedBy>
  <cp:revision>20</cp:revision>
  <dcterms:created xsi:type="dcterms:W3CDTF">2021-06-22T16:43:03Z</dcterms:created>
  <dcterms:modified xsi:type="dcterms:W3CDTF">2025-10-16T16:02:13Z</dcterms:modified>
</cp:coreProperties>
</file>